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10287000" cx="18288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5" roundtripDataSignature="AMtx7miVRJs1Mls/sLFpOT7EBz0Oe61m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5633622-63CB-4E7D-B90D-37244481A8FE}">
  <a:tblStyle styleId="{A5633622-63CB-4E7D-B90D-37244481A8F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22" Type="http://schemas.openxmlformats.org/officeDocument/2006/relationships/font" Target="fonts/OpenSans-bold.fntdata"/><Relationship Id="rId21" Type="http://schemas.openxmlformats.org/officeDocument/2006/relationships/font" Target="fonts/OpenSans-regular.fntdata"/><Relationship Id="rId24" Type="http://schemas.openxmlformats.org/officeDocument/2006/relationships/font" Target="fonts/OpenSans-boldItalic.fntdata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0.xml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7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70a0385c4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370a0385c4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c3cb96888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3" name="Google Shape;183;g35c3cb96888_0_3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c3cb9688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7" name="Google Shape;107;g35c3cb96888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c3cb96888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7" name="Google Shape;117;g35c3cb96888_0_9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c3cb96888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9" name="Google Shape;129;g35c3cb96888_0_1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c3cb96888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9" name="Google Shape;139;g35c3cb96888_0_2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5c3cb96888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g35c3cb96888_0_3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c3cb96888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9" name="Google Shape;159;g35c3cb96888_0_3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c3cb96888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3" name="Google Shape;173;g35c3cb96888_0_3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70a0385c46_0_88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82" name="Google Shape;82;g370a0385c46_0_88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83" name="Google Shape;83;g370a0385c46_0_88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5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0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g370a0385c46_0_2"/>
          <p:cNvPicPr preferRelativeResize="0"/>
          <p:nvPr/>
        </p:nvPicPr>
        <p:blipFill rotWithShape="1">
          <a:blip r:embed="rId3">
            <a:alphaModFix amt="62000"/>
          </a:blip>
          <a:srcRect b="0" l="0" r="0" t="0"/>
          <a:stretch/>
        </p:blipFill>
        <p:spPr>
          <a:xfrm>
            <a:off x="16902" y="0"/>
            <a:ext cx="18254198" cy="102870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9" name="Google Shape;89;g370a0385c46_0_2"/>
          <p:cNvGraphicFramePr/>
          <p:nvPr/>
        </p:nvGraphicFramePr>
        <p:xfrm>
          <a:off x="10656400" y="1940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{A5633622-63CB-4E7D-B90D-37244481A8FE}</a:tableStyleId>
              </a:tblPr>
              <a:tblGrid>
                <a:gridCol w="3036400"/>
                <a:gridCol w="4344750"/>
              </a:tblGrid>
              <a:tr h="644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>
                          <a:solidFill>
                            <a:schemeClr val="dk1"/>
                          </a:solidFill>
                        </a:rPr>
                        <a:t>Día, Fecha:</a:t>
                      </a:r>
                      <a:endParaRPr b="1" sz="2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182850" marB="182850" marR="182850" marL="1828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/>
                        <a:t>DIA</a:t>
                      </a:r>
                      <a:r>
                        <a:rPr lang="en-US" sz="2800"/>
                        <a:t>, DD/MM/2026</a:t>
                      </a:r>
                      <a:endParaRPr sz="2800" u="none" cap="none" strike="noStrike"/>
                    </a:p>
                  </a:txBody>
                  <a:tcPr marT="182850" marB="182850" marR="182850" marL="182850"/>
                </a:tc>
              </a:tr>
              <a:tr h="72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>
                          <a:solidFill>
                            <a:schemeClr val="dk1"/>
                          </a:solidFill>
                        </a:rPr>
                        <a:t>Hora de inicio:</a:t>
                      </a:r>
                      <a:endParaRPr b="1" sz="2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182850" marB="182850" marR="182850" marL="1828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/>
                        <a:t>00:00</a:t>
                      </a:r>
                      <a:endParaRPr sz="2800" u="none" cap="none" strike="noStrike"/>
                    </a:p>
                  </a:txBody>
                  <a:tcPr marT="182850" marB="182850" marR="182850" marL="182850"/>
                </a:tc>
              </a:tr>
            </a:tbl>
          </a:graphicData>
        </a:graphic>
      </p:graphicFrame>
      <p:sp>
        <p:nvSpPr>
          <p:cNvPr id="90" name="Google Shape;90;g370a0385c46_0_2"/>
          <p:cNvSpPr txBox="1"/>
          <p:nvPr/>
        </p:nvSpPr>
        <p:spPr>
          <a:xfrm>
            <a:off x="2880350" y="4516600"/>
            <a:ext cx="135840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lang="en-US" sz="5300"/>
              <a:t>Sistemas Operativos 2</a:t>
            </a:r>
            <a:r>
              <a:rPr b="1" i="0" lang="en-US" sz="5300" u="none" cap="none" strike="noStrike">
                <a:solidFill>
                  <a:srgbClr val="000000"/>
                </a:solidFill>
              </a:rPr>
              <a:t> [</a:t>
            </a:r>
            <a:r>
              <a:rPr b="1" lang="en-US" sz="5300"/>
              <a:t>A</a:t>
            </a:r>
            <a:r>
              <a:rPr b="1" i="0" lang="en-US" sz="5300" u="none" cap="none" strike="noStrike">
                <a:solidFill>
                  <a:srgbClr val="000000"/>
                </a:solidFill>
              </a:rPr>
              <a:t>]</a:t>
            </a:r>
            <a:endParaRPr b="1" i="0" sz="5300" u="none" cap="none" strike="noStrike">
              <a:solidFill>
                <a:srgbClr val="000000"/>
              </a:solidFill>
            </a:endParaRPr>
          </a:p>
        </p:txBody>
      </p:sp>
      <p:sp>
        <p:nvSpPr>
          <p:cNvPr id="91" name="Google Shape;91;g370a0385c46_0_2"/>
          <p:cNvSpPr txBox="1"/>
          <p:nvPr/>
        </p:nvSpPr>
        <p:spPr>
          <a:xfrm>
            <a:off x="3557400" y="5801500"/>
            <a:ext cx="11173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400"/>
              <a:t>NOMBRE_ESTUDIANTE</a:t>
            </a:r>
            <a:endParaRPr i="0" sz="44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c3cb96888_0_35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6" name="Google Shape;186;g35c3cb96888_0_353"/>
          <p:cNvSpPr/>
          <p:nvPr/>
        </p:nvSpPr>
        <p:spPr>
          <a:xfrm rot="1574698">
            <a:off x="13952973" y="5983878"/>
            <a:ext cx="5913343" cy="5868994"/>
          </a:xfrm>
          <a:custGeom>
            <a:rect b="b" l="l" r="r" t="t"/>
            <a:pathLst>
              <a:path extrusionOk="0" h="5865146" w="5909466">
                <a:moveTo>
                  <a:pt x="0" y="0"/>
                </a:moveTo>
                <a:lnTo>
                  <a:pt x="5909467" y="0"/>
                </a:lnTo>
                <a:lnTo>
                  <a:pt x="5909467" y="5865146"/>
                </a:lnTo>
                <a:lnTo>
                  <a:pt x="0" y="58651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7" name="Google Shape;187;g35c3cb96888_0_353"/>
          <p:cNvSpPr/>
          <p:nvPr/>
        </p:nvSpPr>
        <p:spPr>
          <a:xfrm rot="-9060061">
            <a:off x="-1778531" y="-1773691"/>
            <a:ext cx="5911977" cy="5867638"/>
          </a:xfrm>
          <a:custGeom>
            <a:rect b="b" l="l" r="r" t="t"/>
            <a:pathLst>
              <a:path extrusionOk="0" h="5865146" w="5909466">
                <a:moveTo>
                  <a:pt x="0" y="0"/>
                </a:moveTo>
                <a:lnTo>
                  <a:pt x="5909466" y="0"/>
                </a:lnTo>
                <a:lnTo>
                  <a:pt x="5909466" y="5865146"/>
                </a:lnTo>
                <a:lnTo>
                  <a:pt x="0" y="58651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8" name="Google Shape;188;g35c3cb96888_0_353"/>
          <p:cNvSpPr txBox="1"/>
          <p:nvPr/>
        </p:nvSpPr>
        <p:spPr>
          <a:xfrm>
            <a:off x="1028700" y="7876900"/>
            <a:ext cx="8015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g35c3cb96888_0_353"/>
          <p:cNvSpPr txBox="1"/>
          <p:nvPr/>
        </p:nvSpPr>
        <p:spPr>
          <a:xfrm>
            <a:off x="3601920" y="4217247"/>
            <a:ext cx="11280600" cy="12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702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33"/>
              <a:buFont typeface="Arial"/>
              <a:buNone/>
            </a:pPr>
            <a:r>
              <a:rPr b="0" i="0" lang="en-US" sz="793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¡Gracias por su atencion!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1"/>
          <p:cNvSpPr/>
          <p:nvPr/>
        </p:nvSpPr>
        <p:spPr>
          <a:xfrm rot="1574698">
            <a:off x="13952973" y="5983878"/>
            <a:ext cx="5913343" cy="5868994"/>
          </a:xfrm>
          <a:custGeom>
            <a:rect b="b" l="l" r="r" t="t"/>
            <a:pathLst>
              <a:path extrusionOk="0" h="5865146" w="5909466">
                <a:moveTo>
                  <a:pt x="0" y="0"/>
                </a:moveTo>
                <a:lnTo>
                  <a:pt x="5909467" y="0"/>
                </a:lnTo>
                <a:lnTo>
                  <a:pt x="5909467" y="5865146"/>
                </a:lnTo>
                <a:lnTo>
                  <a:pt x="0" y="58651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8" name="Google Shape;98;p1"/>
          <p:cNvSpPr/>
          <p:nvPr/>
        </p:nvSpPr>
        <p:spPr>
          <a:xfrm rot="-9060061">
            <a:off x="-1778531" y="-1773691"/>
            <a:ext cx="5911977" cy="5867638"/>
          </a:xfrm>
          <a:custGeom>
            <a:rect b="b" l="l" r="r" t="t"/>
            <a:pathLst>
              <a:path extrusionOk="0" h="5865146" w="5909466">
                <a:moveTo>
                  <a:pt x="0" y="0"/>
                </a:moveTo>
                <a:lnTo>
                  <a:pt x="5909466" y="0"/>
                </a:lnTo>
                <a:lnTo>
                  <a:pt x="5909466" y="5865146"/>
                </a:lnTo>
                <a:lnTo>
                  <a:pt x="0" y="58651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9" name="Google Shape;99;p1"/>
          <p:cNvSpPr/>
          <p:nvPr/>
        </p:nvSpPr>
        <p:spPr>
          <a:xfrm>
            <a:off x="14405107" y="0"/>
            <a:ext cx="3898945" cy="1161388"/>
          </a:xfrm>
          <a:custGeom>
            <a:rect b="b" l="l" r="r" t="t"/>
            <a:pathLst>
              <a:path extrusionOk="0" h="1161388" w="3898945">
                <a:moveTo>
                  <a:pt x="0" y="0"/>
                </a:moveTo>
                <a:lnTo>
                  <a:pt x="3898945" y="0"/>
                </a:lnTo>
                <a:lnTo>
                  <a:pt x="3898945" y="1161388"/>
                </a:lnTo>
                <a:lnTo>
                  <a:pt x="0" y="11613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0" name="Google Shape;100;p1"/>
          <p:cNvSpPr txBox="1"/>
          <p:nvPr/>
        </p:nvSpPr>
        <p:spPr>
          <a:xfrm>
            <a:off x="1028700" y="7876900"/>
            <a:ext cx="8015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1028700" y="8740489"/>
            <a:ext cx="69813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Escuela de Ingeniería de Ciencias Y Sistemas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"/>
          <p:cNvSpPr txBox="1"/>
          <p:nvPr/>
        </p:nvSpPr>
        <p:spPr>
          <a:xfrm>
            <a:off x="1028700" y="9165288"/>
            <a:ext cx="35253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Facultad de Ingeniería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1028700" y="9585325"/>
            <a:ext cx="6407944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Universidad de San Carlos de Guatemala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"/>
          <p:cNvSpPr txBox="1"/>
          <p:nvPr/>
        </p:nvSpPr>
        <p:spPr>
          <a:xfrm>
            <a:off x="3601920" y="4217247"/>
            <a:ext cx="11280600" cy="25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702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33"/>
              <a:buFont typeface="Arial"/>
              <a:buNone/>
            </a:pPr>
            <a:r>
              <a:rPr b="0" i="0" lang="en-US" sz="793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SISTEMAS OPERATIVOS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35c3cb96888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3" y="0"/>
            <a:ext cx="18288000" cy="102869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g35c3cb96888_0_10"/>
          <p:cNvGrpSpPr/>
          <p:nvPr/>
        </p:nvGrpSpPr>
        <p:grpSpPr>
          <a:xfrm>
            <a:off x="9975044" y="2453203"/>
            <a:ext cx="7764346" cy="662374"/>
            <a:chOff x="3095445" y="-87910"/>
            <a:chExt cx="5099400" cy="435000"/>
          </a:xfrm>
        </p:grpSpPr>
        <p:sp>
          <p:nvSpPr>
            <p:cNvPr id="111" name="Google Shape;111;g35c3cb96888_0_10"/>
            <p:cNvSpPr/>
            <p:nvPr/>
          </p:nvSpPr>
          <p:spPr>
            <a:xfrm>
              <a:off x="3095511" y="-73611"/>
              <a:ext cx="5099278" cy="406400"/>
            </a:xfrm>
            <a:custGeom>
              <a:rect b="b" l="l" r="r" t="t"/>
              <a:pathLst>
                <a:path extrusionOk="0" h="406400" w="5099278">
                  <a:moveTo>
                    <a:pt x="4896078" y="0"/>
                  </a:moveTo>
                  <a:cubicBezTo>
                    <a:pt x="5008302" y="0"/>
                    <a:pt x="5099278" y="90976"/>
                    <a:pt x="5099278" y="203200"/>
                  </a:cubicBezTo>
                  <a:cubicBezTo>
                    <a:pt x="5099278" y="315424"/>
                    <a:pt x="5008302" y="406400"/>
                    <a:pt x="489607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7D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g35c3cb96888_0_10"/>
            <p:cNvSpPr txBox="1"/>
            <p:nvPr/>
          </p:nvSpPr>
          <p:spPr>
            <a:xfrm>
              <a:off x="3095445" y="-87910"/>
              <a:ext cx="5099400" cy="43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997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25"/>
                <a:buFont typeface="Arial"/>
                <a:buNone/>
              </a:pPr>
              <a:r>
                <a:rPr b="1" i="0" lang="en-US" sz="2325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Anuncios Importantes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3" name="Google Shape;113;g35c3cb96888_0_10"/>
          <p:cNvPicPr preferRelativeResize="0"/>
          <p:nvPr/>
        </p:nvPicPr>
        <p:blipFill rotWithShape="1">
          <a:blip r:embed="rId4">
            <a:alphaModFix/>
          </a:blip>
          <a:srcRect b="-138" l="-3870" r="3869" t="140"/>
          <a:stretch/>
        </p:blipFill>
        <p:spPr>
          <a:xfrm rot="-1769370">
            <a:off x="2487697" y="2265794"/>
            <a:ext cx="3499333" cy="3372288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35c3cb96888_0_10"/>
          <p:cNvSpPr txBox="1"/>
          <p:nvPr/>
        </p:nvSpPr>
        <p:spPr>
          <a:xfrm>
            <a:off x="7327600" y="3550913"/>
            <a:ext cx="104118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Tema 1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Tema 2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Tema 3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g35c3cb96888_0_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58437" y="-2602448"/>
            <a:ext cx="20604868" cy="1288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35c3cb96888_0_98"/>
          <p:cNvSpPr txBox="1"/>
          <p:nvPr/>
        </p:nvSpPr>
        <p:spPr>
          <a:xfrm>
            <a:off x="6730250" y="3428988"/>
            <a:ext cx="104118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AutoNum type="arabicPeriod"/>
            </a:pPr>
            <a:r>
              <a:rPr b="0" i="0" lang="en-US" sz="4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Conociendo al Auxiliar</a:t>
            </a:r>
            <a:endParaRPr b="0" i="0" sz="4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AutoNum type="arabicPeriod"/>
            </a:pPr>
            <a:r>
              <a:rPr b="0" i="0" lang="en-US" sz="4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¿Quienes son tus compañeros?</a:t>
            </a:r>
            <a:endParaRPr b="0" i="0" sz="4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AutoNum type="arabicPeriod"/>
            </a:pPr>
            <a:r>
              <a:rPr b="0" i="0" lang="en-US" sz="4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Evaluación de Conocimientos Previos</a:t>
            </a:r>
            <a:endParaRPr b="0" i="0" sz="4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AutoNum type="arabicPeriod"/>
            </a:pPr>
            <a:r>
              <a:rPr b="0" i="0" lang="en-US" sz="4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Lectura del Programa</a:t>
            </a:r>
            <a:endParaRPr b="0" i="0" sz="4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AutoNum type="arabicPeriod"/>
            </a:pPr>
            <a:r>
              <a:rPr b="0" i="0" lang="en-US" sz="4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Evaluación de Conocimientos Nuevos</a:t>
            </a:r>
            <a:endParaRPr b="0" i="0" sz="4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1" name="Google Shape;121;g35c3cb96888_0_98"/>
          <p:cNvGrpSpPr/>
          <p:nvPr/>
        </p:nvGrpSpPr>
        <p:grpSpPr>
          <a:xfrm>
            <a:off x="5261819" y="1886650"/>
            <a:ext cx="7764346" cy="662377"/>
            <a:chOff x="5261919" y="2543550"/>
            <a:chExt cx="7764346" cy="662377"/>
          </a:xfrm>
        </p:grpSpPr>
        <p:grpSp>
          <p:nvGrpSpPr>
            <p:cNvPr id="122" name="Google Shape;122;g35c3cb96888_0_98"/>
            <p:cNvGrpSpPr/>
            <p:nvPr/>
          </p:nvGrpSpPr>
          <p:grpSpPr>
            <a:xfrm>
              <a:off x="5261919" y="2543553"/>
              <a:ext cx="7764346" cy="662374"/>
              <a:chOff x="0" y="-28575"/>
              <a:chExt cx="5099400" cy="435000"/>
            </a:xfrm>
          </p:grpSpPr>
          <p:sp>
            <p:nvSpPr>
              <p:cNvPr id="123" name="Google Shape;123;g35c3cb96888_0_98"/>
              <p:cNvSpPr/>
              <p:nvPr/>
            </p:nvSpPr>
            <p:spPr>
              <a:xfrm>
                <a:off x="0" y="0"/>
                <a:ext cx="5099278" cy="406400"/>
              </a:xfrm>
              <a:custGeom>
                <a:rect b="b" l="l" r="r" t="t"/>
                <a:pathLst>
                  <a:path extrusionOk="0" h="406400" w="5099278">
                    <a:moveTo>
                      <a:pt x="4896078" y="0"/>
                    </a:moveTo>
                    <a:cubicBezTo>
                      <a:pt x="5008302" y="0"/>
                      <a:pt x="5099278" y="90976"/>
                      <a:pt x="5099278" y="203200"/>
                    </a:cubicBezTo>
                    <a:cubicBezTo>
                      <a:pt x="5099278" y="315424"/>
                      <a:pt x="5008302" y="406400"/>
                      <a:pt x="4896078" y="406400"/>
                    </a:cubicBezTo>
                    <a:lnTo>
                      <a:pt x="203200" y="406400"/>
                    </a:lnTo>
                    <a:cubicBezTo>
                      <a:pt x="90976" y="406400"/>
                      <a:pt x="0" y="315424"/>
                      <a:pt x="0" y="203200"/>
                    </a:cubicBezTo>
                    <a:cubicBezTo>
                      <a:pt x="0" y="90976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67D3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g35c3cb96888_0_98"/>
              <p:cNvSpPr txBox="1"/>
              <p:nvPr/>
            </p:nvSpPr>
            <p:spPr>
              <a:xfrm>
                <a:off x="0" y="-28575"/>
                <a:ext cx="5099400" cy="43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9978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25"/>
                  <a:buFont typeface="Arial"/>
                  <a:buNone/>
                </a:pPr>
                <a:r>
                  <a:rPr b="1" i="0" lang="en-US" sz="2325" u="none" cap="none" strike="noStrike">
                    <a:solidFill>
                      <a:srgbClr val="000000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AGENDA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125" name="Google Shape;125;g35c3cb96888_0_9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758125" y="2543550"/>
              <a:ext cx="662374" cy="66237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6" name="Google Shape;126;g35c3cb96888_0_9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64525" y="3317240"/>
            <a:ext cx="3652525" cy="365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c3cb96888_0_188"/>
          <p:cNvSpPr/>
          <p:nvPr/>
        </p:nvSpPr>
        <p:spPr>
          <a:xfrm>
            <a:off x="-971091" y="-3530240"/>
            <a:ext cx="21344773" cy="17347479"/>
          </a:xfrm>
          <a:custGeom>
            <a:rect b="b" l="l" r="r" t="t"/>
            <a:pathLst>
              <a:path extrusionOk="0" h="17347479" w="21344773">
                <a:moveTo>
                  <a:pt x="0" y="0"/>
                </a:moveTo>
                <a:lnTo>
                  <a:pt x="21344774" y="0"/>
                </a:lnTo>
                <a:lnTo>
                  <a:pt x="21344774" y="17347480"/>
                </a:lnTo>
                <a:lnTo>
                  <a:pt x="0" y="173474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g35c3cb96888_0_188"/>
          <p:cNvSpPr txBox="1"/>
          <p:nvPr/>
        </p:nvSpPr>
        <p:spPr>
          <a:xfrm>
            <a:off x="4063423" y="3799950"/>
            <a:ext cx="11906100" cy="26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9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¿Quien Soy?</a:t>
            </a:r>
            <a:endParaRPr b="0" i="0" sz="5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5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Conociendo al auxiliar</a:t>
            </a:r>
            <a:endParaRPr b="0" i="0" sz="5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g35c3cb96888_0_1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5375" y="2705100"/>
            <a:ext cx="4876800" cy="48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35c3cb96888_0_188"/>
          <p:cNvSpPr/>
          <p:nvPr/>
        </p:nvSpPr>
        <p:spPr>
          <a:xfrm>
            <a:off x="18746570" y="5870896"/>
            <a:ext cx="4626468" cy="4575998"/>
          </a:xfrm>
          <a:custGeom>
            <a:rect b="b" l="l" r="r" t="t"/>
            <a:pathLst>
              <a:path extrusionOk="0" h="4575998" w="4626468">
                <a:moveTo>
                  <a:pt x="0" y="0"/>
                </a:moveTo>
                <a:lnTo>
                  <a:pt x="4626468" y="0"/>
                </a:lnTo>
                <a:lnTo>
                  <a:pt x="4626468" y="4575998"/>
                </a:lnTo>
                <a:lnTo>
                  <a:pt x="0" y="4575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5" name="Google Shape;135;g35c3cb96888_0_188"/>
          <p:cNvSpPr txBox="1"/>
          <p:nvPr/>
        </p:nvSpPr>
        <p:spPr>
          <a:xfrm>
            <a:off x="19345586" y="6637511"/>
            <a:ext cx="3428400" cy="42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Arial"/>
              <a:buNone/>
            </a:pPr>
            <a:r>
              <a:rPr b="0" i="0" lang="en-US" sz="2241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Saludo inicial y presentación personal.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Arial"/>
              <a:buNone/>
            </a:pPr>
            <a:r>
              <a:rPr b="0" i="0" lang="en-US" sz="2241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Se debe dar una breve descripción de su experiencia ácademica y profesional.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Arial"/>
              <a:buNone/>
            </a:pPr>
            <a:r>
              <a:rPr b="0" i="0" lang="en-US" sz="2241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Explicación del rol del auxiliar dentro del curso.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Arial"/>
              <a:buNone/>
            </a:pPr>
            <a:r>
              <a:t/>
            </a:r>
            <a:endParaRPr b="0" i="0" sz="2241" u="none" cap="none" strike="noStrike">
              <a:solidFill>
                <a:srgbClr val="13141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g35c3cb96888_0_188"/>
          <p:cNvSpPr txBox="1"/>
          <p:nvPr/>
        </p:nvSpPr>
        <p:spPr>
          <a:xfrm>
            <a:off x="18836782" y="10659275"/>
            <a:ext cx="5079600" cy="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3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b="0" i="0" lang="en-US" sz="3575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Duracion: 10 minutos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c3cb96888_0_289"/>
          <p:cNvSpPr/>
          <p:nvPr/>
        </p:nvSpPr>
        <p:spPr>
          <a:xfrm>
            <a:off x="-971091" y="-3530240"/>
            <a:ext cx="21344773" cy="17347479"/>
          </a:xfrm>
          <a:custGeom>
            <a:rect b="b" l="l" r="r" t="t"/>
            <a:pathLst>
              <a:path extrusionOk="0" h="17347479" w="21344773">
                <a:moveTo>
                  <a:pt x="0" y="0"/>
                </a:moveTo>
                <a:lnTo>
                  <a:pt x="21344774" y="0"/>
                </a:lnTo>
                <a:lnTo>
                  <a:pt x="21344774" y="17347480"/>
                </a:lnTo>
                <a:lnTo>
                  <a:pt x="0" y="173474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2" name="Google Shape;142;g35c3cb96888_0_289"/>
          <p:cNvSpPr txBox="1"/>
          <p:nvPr/>
        </p:nvSpPr>
        <p:spPr>
          <a:xfrm>
            <a:off x="5940125" y="3628200"/>
            <a:ext cx="10944900" cy="39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8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¿Quienes son tus compañeros de curso?</a:t>
            </a:r>
            <a:endParaRPr b="0" i="0" sz="4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5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35c3cb96888_0_289"/>
          <p:cNvSpPr/>
          <p:nvPr/>
        </p:nvSpPr>
        <p:spPr>
          <a:xfrm>
            <a:off x="18609972" y="5916594"/>
            <a:ext cx="4815461" cy="4762929"/>
          </a:xfrm>
          <a:custGeom>
            <a:rect b="b" l="l" r="r" t="t"/>
            <a:pathLst>
              <a:path extrusionOk="0" h="4762929" w="4815461">
                <a:moveTo>
                  <a:pt x="0" y="0"/>
                </a:moveTo>
                <a:lnTo>
                  <a:pt x="4815461" y="0"/>
                </a:lnTo>
                <a:lnTo>
                  <a:pt x="4815461" y="4762929"/>
                </a:lnTo>
                <a:lnTo>
                  <a:pt x="0" y="47629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4" name="Google Shape;144;g35c3cb96888_0_289"/>
          <p:cNvSpPr txBox="1"/>
          <p:nvPr/>
        </p:nvSpPr>
        <p:spPr>
          <a:xfrm>
            <a:off x="19113550" y="6818853"/>
            <a:ext cx="3808200" cy="3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7"/>
              <a:buFont typeface="Arial"/>
              <a:buNone/>
            </a:pPr>
            <a:r>
              <a:rPr b="0" i="0" lang="en-US" sz="1637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¡Es tu turno! Conociendo a algunos compañeros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7"/>
              <a:buFont typeface="Arial"/>
              <a:buNone/>
            </a:pPr>
            <a:r>
              <a:rPr b="0" i="0" lang="en-US" sz="1637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Para fomentar un ambiente dinámico y participativo, cinco estudiantes serán seleccionados al azar para presentarse ante la clase.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7"/>
              <a:buFont typeface="Arial"/>
              <a:buNone/>
            </a:pPr>
            <a:r>
              <a:rPr b="0" i="0" lang="en-US" sz="1637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Cada estudiante deberá compartir: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2390" lvl="1" marL="33208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1638"/>
              <a:buFont typeface="Arial"/>
              <a:buChar char="•"/>
            </a:pPr>
            <a:r>
              <a:rPr b="0" i="0" lang="en-US" sz="1637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Nombre 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2390" lvl="1" marL="33208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1638"/>
              <a:buFont typeface="Arial"/>
              <a:buChar char="•"/>
            </a:pPr>
            <a:r>
              <a:rPr b="0" i="0" lang="en-US" sz="1637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Intereses o expectativas sobre el curso.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2390" lvl="1" marL="33208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1638"/>
              <a:buFont typeface="Arial"/>
              <a:buChar char="•"/>
            </a:pPr>
            <a:r>
              <a:rPr b="0" i="0" lang="en-US" sz="1637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Experiencia previa relacionada con el tema (si aplica).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2390" lvl="1" marL="33208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1638"/>
              <a:buFont typeface="Arial"/>
              <a:buChar char="•"/>
            </a:pPr>
            <a:r>
              <a:rPr b="0" i="0" lang="en-US" sz="1637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Un dato curioso sobre sí mismo.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38"/>
              <a:buFont typeface="Arial"/>
              <a:buNone/>
            </a:pPr>
            <a:r>
              <a:t/>
            </a:r>
            <a:endParaRPr b="0" i="0" sz="1538" u="none" cap="none" strike="noStrike">
              <a:solidFill>
                <a:srgbClr val="13141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5" name="Google Shape;145;g35c3cb96888_0_28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9150" y="2705100"/>
            <a:ext cx="4876800" cy="48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35c3cb96888_0_289"/>
          <p:cNvSpPr txBox="1"/>
          <p:nvPr/>
        </p:nvSpPr>
        <p:spPr>
          <a:xfrm>
            <a:off x="18609905" y="10812225"/>
            <a:ext cx="4815600" cy="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3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b="0" i="0" lang="en-US" sz="3575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Duracion: 25 minutos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c3cb96888_0_305"/>
          <p:cNvSpPr/>
          <p:nvPr/>
        </p:nvSpPr>
        <p:spPr>
          <a:xfrm>
            <a:off x="-971091" y="-3530240"/>
            <a:ext cx="21344773" cy="17347479"/>
          </a:xfrm>
          <a:custGeom>
            <a:rect b="b" l="l" r="r" t="t"/>
            <a:pathLst>
              <a:path extrusionOk="0" h="17347479" w="21344773">
                <a:moveTo>
                  <a:pt x="0" y="0"/>
                </a:moveTo>
                <a:lnTo>
                  <a:pt x="21344774" y="0"/>
                </a:lnTo>
                <a:lnTo>
                  <a:pt x="21344774" y="17347480"/>
                </a:lnTo>
                <a:lnTo>
                  <a:pt x="0" y="173474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2" name="Google Shape;152;g35c3cb96888_0_305"/>
          <p:cNvSpPr txBox="1"/>
          <p:nvPr/>
        </p:nvSpPr>
        <p:spPr>
          <a:xfrm>
            <a:off x="5472525" y="3166650"/>
            <a:ext cx="10944900" cy="39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8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Evaluación de Conocimientos Previos</a:t>
            </a:r>
            <a:endParaRPr b="0" i="0" sz="4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5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g35c3cb96888_0_30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000" y="2705100"/>
            <a:ext cx="4876800" cy="48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35c3cb96888_0_305"/>
          <p:cNvSpPr/>
          <p:nvPr/>
        </p:nvSpPr>
        <p:spPr>
          <a:xfrm>
            <a:off x="18971695" y="6556046"/>
            <a:ext cx="4626468" cy="4575998"/>
          </a:xfrm>
          <a:custGeom>
            <a:rect b="b" l="l" r="r" t="t"/>
            <a:pathLst>
              <a:path extrusionOk="0" h="4575998" w="4626468">
                <a:moveTo>
                  <a:pt x="0" y="0"/>
                </a:moveTo>
                <a:lnTo>
                  <a:pt x="4626468" y="0"/>
                </a:lnTo>
                <a:lnTo>
                  <a:pt x="4626468" y="4575998"/>
                </a:lnTo>
                <a:lnTo>
                  <a:pt x="0" y="4575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5" name="Google Shape;155;g35c3cb96888_0_305"/>
          <p:cNvSpPr txBox="1"/>
          <p:nvPr/>
        </p:nvSpPr>
        <p:spPr>
          <a:xfrm>
            <a:off x="19545564" y="7042593"/>
            <a:ext cx="3238200" cy="40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14"/>
              <a:buFont typeface="Arial"/>
              <a:buNone/>
            </a:pPr>
            <a:r>
              <a:rPr b="0" i="0" lang="en-US" sz="19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📌 Objetivos de la actividad: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14"/>
              <a:buFont typeface="Arial"/>
              <a:buNone/>
            </a:pPr>
            <a:r>
              <a:rPr b="0" i="0" lang="en-US" sz="19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 ✔️ Identificar cuánto recuerdan del curso anterior.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14"/>
              <a:buFont typeface="Arial"/>
              <a:buNone/>
            </a:pPr>
            <a:r>
              <a:rPr b="0" i="0" lang="en-US" sz="19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 ✔️ Explorar conocimientos previos sobre el nuevo curso.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14"/>
              <a:buFont typeface="Arial"/>
              <a:buNone/>
            </a:pPr>
            <a:r>
              <a:rPr b="0" i="0" lang="en-US" sz="19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 ✔️ Adaptar el enfoque del curso según el nivel del grupo.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35c3cb96888_0_305"/>
          <p:cNvSpPr txBox="1"/>
          <p:nvPr/>
        </p:nvSpPr>
        <p:spPr>
          <a:xfrm>
            <a:off x="18971698" y="5660462"/>
            <a:ext cx="14365800" cy="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3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b="0" i="0" lang="en-US" sz="3575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Duracion: 15 minutos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c3cb96888_0_322"/>
          <p:cNvSpPr/>
          <p:nvPr/>
        </p:nvSpPr>
        <p:spPr>
          <a:xfrm>
            <a:off x="-971091" y="-3530240"/>
            <a:ext cx="21344773" cy="17347479"/>
          </a:xfrm>
          <a:custGeom>
            <a:rect b="b" l="l" r="r" t="t"/>
            <a:pathLst>
              <a:path extrusionOk="0" h="17347479" w="21344773">
                <a:moveTo>
                  <a:pt x="0" y="0"/>
                </a:moveTo>
                <a:lnTo>
                  <a:pt x="21344774" y="0"/>
                </a:lnTo>
                <a:lnTo>
                  <a:pt x="21344774" y="17347480"/>
                </a:lnTo>
                <a:lnTo>
                  <a:pt x="0" y="173474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2" name="Google Shape;162;g35c3cb96888_0_322"/>
          <p:cNvSpPr txBox="1"/>
          <p:nvPr/>
        </p:nvSpPr>
        <p:spPr>
          <a:xfrm>
            <a:off x="4315425" y="1629638"/>
            <a:ext cx="10944900" cy="12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8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Programa del Curso</a:t>
            </a:r>
            <a:endParaRPr b="0" i="0" sz="5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" name="Google Shape;163;g35c3cb96888_0_3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03425" y="1575775"/>
            <a:ext cx="1385450" cy="138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35c3cb96888_0_322"/>
          <p:cNvSpPr txBox="1"/>
          <p:nvPr/>
        </p:nvSpPr>
        <p:spPr>
          <a:xfrm>
            <a:off x="4228838" y="2907338"/>
            <a:ext cx="10944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5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Disponible en UEDI</a:t>
            </a:r>
            <a:endParaRPr b="0" i="0" sz="2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35c3cb96888_0_322"/>
          <p:cNvSpPr txBox="1"/>
          <p:nvPr/>
        </p:nvSpPr>
        <p:spPr>
          <a:xfrm>
            <a:off x="6348825" y="4721250"/>
            <a:ext cx="12129600" cy="18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marR="0" rtl="0" algn="l">
              <a:lnSpc>
                <a:spcPct val="17307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26"/>
              <a:buFont typeface="Arial"/>
              <a:buChar char="●"/>
            </a:pPr>
            <a:r>
              <a:rPr b="0" i="0" lang="en-US" sz="3925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Competencias y objetivos del curso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7307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26"/>
              <a:buFont typeface="Arial"/>
              <a:buChar char="●"/>
            </a:pPr>
            <a:r>
              <a:rPr b="0" i="0" lang="en-US" sz="3925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Temarios y Contenidos Principales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35c3cb96888_0_322"/>
          <p:cNvSpPr/>
          <p:nvPr/>
        </p:nvSpPr>
        <p:spPr>
          <a:xfrm>
            <a:off x="18677295" y="8486346"/>
            <a:ext cx="4626468" cy="4575998"/>
          </a:xfrm>
          <a:custGeom>
            <a:rect b="b" l="l" r="r" t="t"/>
            <a:pathLst>
              <a:path extrusionOk="0" h="4575998" w="4626468">
                <a:moveTo>
                  <a:pt x="0" y="0"/>
                </a:moveTo>
                <a:lnTo>
                  <a:pt x="4626468" y="0"/>
                </a:lnTo>
                <a:lnTo>
                  <a:pt x="4626468" y="4575998"/>
                </a:lnTo>
                <a:lnTo>
                  <a:pt x="0" y="4575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7" name="Google Shape;167;g35c3cb96888_0_322"/>
          <p:cNvSpPr txBox="1"/>
          <p:nvPr/>
        </p:nvSpPr>
        <p:spPr>
          <a:xfrm>
            <a:off x="19371411" y="9613828"/>
            <a:ext cx="3238200" cy="26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14"/>
              <a:buFont typeface="Arial"/>
              <a:buNone/>
            </a:pPr>
            <a:r>
              <a:rPr b="0" i="0" lang="en-US" sz="18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Se debe explicar el propósito del curso y su relevancia en la formación profesional.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14"/>
              <a:buFont typeface="Arial"/>
              <a:buNone/>
            </a:pPr>
            <a:r>
              <a:rPr b="0" i="0" lang="en-US" sz="18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Se debe desglosar las competencias generales y específicas que se trabajarán a lo largo del laboratorio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35c3cb96888_0_322"/>
          <p:cNvSpPr/>
          <p:nvPr/>
        </p:nvSpPr>
        <p:spPr>
          <a:xfrm>
            <a:off x="24040239" y="8116627"/>
            <a:ext cx="5365079" cy="5306551"/>
          </a:xfrm>
          <a:custGeom>
            <a:rect b="b" l="l" r="r" t="t"/>
            <a:pathLst>
              <a:path extrusionOk="0" h="5306551" w="5365079">
                <a:moveTo>
                  <a:pt x="0" y="0"/>
                </a:moveTo>
                <a:lnTo>
                  <a:pt x="5365078" y="0"/>
                </a:lnTo>
                <a:lnTo>
                  <a:pt x="5365078" y="5306551"/>
                </a:lnTo>
                <a:lnTo>
                  <a:pt x="0" y="53065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9" name="Google Shape;169;g35c3cb96888_0_322"/>
          <p:cNvSpPr txBox="1"/>
          <p:nvPr/>
        </p:nvSpPr>
        <p:spPr>
          <a:xfrm>
            <a:off x="24527060" y="9313119"/>
            <a:ext cx="4171200" cy="44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14"/>
              <a:buFont typeface="Arial"/>
              <a:buNone/>
            </a:pPr>
            <a:r>
              <a:rPr b="0" i="0" lang="en-US" sz="16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Se debe explicar lo siguiente: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4327" lvl="1" marL="348654" marR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1614"/>
              <a:buFont typeface="Arial"/>
              <a:buChar char="•"/>
            </a:pPr>
            <a:r>
              <a:rPr b="0" i="0" lang="en-US" sz="16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Nombre del curso y su propósito dentro del plan de estudios.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4327" lvl="1" marL="348654" marR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1614"/>
              <a:buFont typeface="Arial"/>
              <a:buChar char="•"/>
            </a:pPr>
            <a:r>
              <a:rPr b="0" i="0" lang="en-US" sz="16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Competencias y objetivos a desarrollar (enfoque en la Taxonomía de Bloom).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4327" lvl="1" marL="348654" marR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1614"/>
              <a:buFont typeface="Arial"/>
              <a:buChar char="•"/>
            </a:pPr>
            <a:r>
              <a:rPr b="0" i="0" lang="en-US" sz="16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Temas principales que se abordarán a lo largo del curso.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4327" lvl="1" marL="348654" marR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1614"/>
              <a:buFont typeface="Arial"/>
              <a:buChar char="•"/>
            </a:pPr>
            <a:r>
              <a:rPr b="0" i="0" lang="en-US" sz="16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Metodología de enseñanza (teoría, práctica, proyectos, estudios de caso).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4327" lvl="1" marL="348654" marR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1614"/>
              <a:buFont typeface="Arial"/>
              <a:buChar char="•"/>
            </a:pPr>
            <a:r>
              <a:rPr b="0" i="0" lang="en-US" sz="16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Recursos y herramientas que se utilizarán (plataformas, software, libros, etc.).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14"/>
              <a:buFont typeface="Arial"/>
              <a:buNone/>
            </a:pPr>
            <a:r>
              <a:t/>
            </a:r>
            <a:endParaRPr b="0" i="0" sz="1614" u="none" cap="none" strike="noStrike">
              <a:solidFill>
                <a:srgbClr val="13141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0" name="Google Shape;170;g35c3cb96888_0_322"/>
          <p:cNvSpPr txBox="1"/>
          <p:nvPr/>
        </p:nvSpPr>
        <p:spPr>
          <a:xfrm>
            <a:off x="18677298" y="7566114"/>
            <a:ext cx="14365800" cy="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3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b="0" i="0" lang="en-US" sz="3575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Duracion: 20 minutos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c3cb96888_0_341"/>
          <p:cNvSpPr/>
          <p:nvPr/>
        </p:nvSpPr>
        <p:spPr>
          <a:xfrm>
            <a:off x="-971091" y="-3530240"/>
            <a:ext cx="21344773" cy="17347479"/>
          </a:xfrm>
          <a:custGeom>
            <a:rect b="b" l="l" r="r" t="t"/>
            <a:pathLst>
              <a:path extrusionOk="0" h="17347479" w="21344773">
                <a:moveTo>
                  <a:pt x="0" y="0"/>
                </a:moveTo>
                <a:lnTo>
                  <a:pt x="21344774" y="0"/>
                </a:lnTo>
                <a:lnTo>
                  <a:pt x="21344774" y="17347480"/>
                </a:lnTo>
                <a:lnTo>
                  <a:pt x="0" y="173474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6" name="Google Shape;176;g35c3cb96888_0_341"/>
          <p:cNvSpPr txBox="1"/>
          <p:nvPr/>
        </p:nvSpPr>
        <p:spPr>
          <a:xfrm>
            <a:off x="5472525" y="3166650"/>
            <a:ext cx="10944900" cy="39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8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Evaluación de Conocimientos Nuevos</a:t>
            </a:r>
            <a:endParaRPr b="0" i="0" sz="4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5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g35c3cb96888_0_3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000" y="2705100"/>
            <a:ext cx="4876800" cy="48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g35c3cb96888_0_341"/>
          <p:cNvSpPr txBox="1"/>
          <p:nvPr/>
        </p:nvSpPr>
        <p:spPr>
          <a:xfrm>
            <a:off x="18971698" y="5660462"/>
            <a:ext cx="14365800" cy="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3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b="0" i="0" lang="en-US" sz="3575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Duracion: 15 minutos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35c3cb96888_0_341"/>
          <p:cNvSpPr/>
          <p:nvPr/>
        </p:nvSpPr>
        <p:spPr>
          <a:xfrm>
            <a:off x="18914271" y="7111752"/>
            <a:ext cx="4626468" cy="4575998"/>
          </a:xfrm>
          <a:custGeom>
            <a:rect b="b" l="l" r="r" t="t"/>
            <a:pathLst>
              <a:path extrusionOk="0" h="4575998" w="4626468">
                <a:moveTo>
                  <a:pt x="0" y="0"/>
                </a:moveTo>
                <a:lnTo>
                  <a:pt x="4626469" y="0"/>
                </a:lnTo>
                <a:lnTo>
                  <a:pt x="4626469" y="4575998"/>
                </a:lnTo>
                <a:lnTo>
                  <a:pt x="0" y="4575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0" name="Google Shape;180;g35c3cb96888_0_341"/>
          <p:cNvSpPr txBox="1"/>
          <p:nvPr/>
        </p:nvSpPr>
        <p:spPr>
          <a:xfrm>
            <a:off x="19608387" y="8220184"/>
            <a:ext cx="3238200" cy="29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14"/>
              <a:buFont typeface="Arial"/>
              <a:buNone/>
            </a:pPr>
            <a:r>
              <a:rPr b="0" i="0" lang="en-US" sz="20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Se deben considerar los conocimientos previos de los estudiantes sobre los temas a impartir para ajustar el tiempo asignado a cada uno de ellos de manera adecuada.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